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64" r:id="rId2"/>
    <p:sldId id="292" r:id="rId3"/>
    <p:sldId id="366" r:id="rId4"/>
    <p:sldId id="451" r:id="rId5"/>
    <p:sldId id="458" r:id="rId6"/>
    <p:sldId id="452" r:id="rId7"/>
    <p:sldId id="453" r:id="rId8"/>
    <p:sldId id="431" r:id="rId9"/>
    <p:sldId id="295" r:id="rId10"/>
    <p:sldId id="455" r:id="rId11"/>
    <p:sldId id="454" r:id="rId12"/>
    <p:sldId id="456" r:id="rId13"/>
    <p:sldId id="457" r:id="rId14"/>
    <p:sldId id="459" r:id="rId15"/>
    <p:sldId id="439" r:id="rId16"/>
    <p:sldId id="440" r:id="rId17"/>
    <p:sldId id="446" r:id="rId18"/>
    <p:sldId id="3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8" autoAdjust="0"/>
    <p:restoredTop sz="90934" autoAdjust="0"/>
  </p:normalViewPr>
  <p:slideViewPr>
    <p:cSldViewPr snapToGrid="0">
      <p:cViewPr varScale="1">
        <p:scale>
          <a:sx n="106" d="100"/>
          <a:sy n="106" d="100"/>
        </p:scale>
        <p:origin x="89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4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9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8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hyperlink" Target="https://github.com/dmlc/gluon-c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tif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: Pose Estimation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SPPE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529576" y="5480440"/>
            <a:ext cx="9132847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Real-Time Single Image and Video Super-Resolution Using an Efficient Sub-Pixel Convolutional Neural Network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81688-6870-AB40-8929-9F0524B7D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47" y="1509937"/>
            <a:ext cx="6467706" cy="38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3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SPPE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249B0-D4D7-C942-9BA5-E83CECF5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828800"/>
            <a:ext cx="8204200" cy="3200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78D257-F956-F04D-BBF6-98C8185463F5}"/>
              </a:ext>
            </a:extLst>
          </p:cNvPr>
          <p:cNvSpPr txBox="1">
            <a:spLocks/>
          </p:cNvSpPr>
          <p:nvPr/>
        </p:nvSpPr>
        <p:spPr>
          <a:xfrm>
            <a:off x="5958472" y="5650688"/>
            <a:ext cx="2077844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Pixel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Shuffle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494946F-86DA-1046-97BB-2CEC2C904EB3}"/>
              </a:ext>
            </a:extLst>
          </p:cNvPr>
          <p:cNvSpPr/>
          <p:nvPr/>
        </p:nvSpPr>
        <p:spPr>
          <a:xfrm rot="16200000">
            <a:off x="6487090" y="4772451"/>
            <a:ext cx="842188" cy="53525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Multi-Person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tr</a:t>
            </a:r>
            <a:r>
              <a:rPr lang="en-US" altLang="zh-CN" dirty="0">
                <a:solidFill>
                  <a:schemeClr val="bg1"/>
                </a:solidFill>
              </a:rPr>
              <a:t>aight-forward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way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A36E22-D497-144E-AEB0-5272F4C8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1" y="2561518"/>
            <a:ext cx="3651199" cy="3087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4A6E76-1966-7149-9E4F-622957B3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56" y="2445235"/>
            <a:ext cx="3895493" cy="3320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EE6E2-9CB8-9640-BFA4-41E45F58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016" y="4987211"/>
            <a:ext cx="112395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9B146C-9D92-5849-8F45-B3F41D453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016" y="1711810"/>
            <a:ext cx="112395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6D930-F3BD-AF43-987A-D5930D356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016" y="3349510"/>
            <a:ext cx="1123950" cy="14668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EAF933-7D32-B449-9139-099F3B9C327D}"/>
              </a:ext>
            </a:extLst>
          </p:cNvPr>
          <p:cNvCxnSpPr/>
          <p:nvPr/>
        </p:nvCxnSpPr>
        <p:spPr>
          <a:xfrm>
            <a:off x="4379495" y="4082935"/>
            <a:ext cx="782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45EFFD-9EB5-EC4A-B7A8-987BA997B3EC}"/>
              </a:ext>
            </a:extLst>
          </p:cNvPr>
          <p:cNvCxnSpPr/>
          <p:nvPr/>
        </p:nvCxnSpPr>
        <p:spPr>
          <a:xfrm>
            <a:off x="6817895" y="4105491"/>
            <a:ext cx="782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0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Multi-Person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</a:rPr>
              <a:t>AlphaPose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B3C6B-FE43-2C4A-A1E3-3C99EA34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6622"/>
            <a:ext cx="10772274" cy="29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7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Metric: OKS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Object </a:t>
            </a:r>
            <a:r>
              <a:rPr lang="en-US" altLang="zh-CN" dirty="0" err="1">
                <a:solidFill>
                  <a:schemeClr val="bg1"/>
                </a:solidFill>
              </a:rPr>
              <a:t>Keypoint</a:t>
            </a:r>
            <a:r>
              <a:rPr lang="en-US" altLang="zh-CN" dirty="0">
                <a:solidFill>
                  <a:schemeClr val="bg1"/>
                </a:solidFill>
              </a:rPr>
              <a:t> Similarity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Can be seen as “</a:t>
            </a:r>
            <a:r>
              <a:rPr lang="en-US" dirty="0" err="1">
                <a:solidFill>
                  <a:schemeClr val="bg1"/>
                </a:solidFill>
              </a:rPr>
              <a:t>IoU</a:t>
            </a:r>
            <a:r>
              <a:rPr lang="en-US" dirty="0">
                <a:solidFill>
                  <a:schemeClr val="bg1"/>
                </a:solidFill>
              </a:rPr>
              <a:t>” in </a:t>
            </a:r>
            <a:r>
              <a:rPr lang="en-US" dirty="0" err="1">
                <a:solidFill>
                  <a:schemeClr val="bg1"/>
                </a:solidFill>
              </a:rPr>
              <a:t>keypoint</a:t>
            </a:r>
            <a:r>
              <a:rPr lang="en-US" dirty="0">
                <a:solidFill>
                  <a:schemeClr val="bg1"/>
                </a:solidFill>
              </a:rPr>
              <a:t>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7DF9A-FBC1-7848-AC09-906CCFC2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573" y="2601423"/>
            <a:ext cx="6420853" cy="16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E4FE98-CEC5-E84B-853E-CB4294E1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682522"/>
              </p:ext>
            </p:extLst>
          </p:nvPr>
        </p:nvGraphicFramePr>
        <p:xfrm>
          <a:off x="2546444" y="2065588"/>
          <a:ext cx="7099112" cy="272682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4778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1774778">
                  <a:extLst>
                    <a:ext uri="{9D8B030D-6E8A-4147-A177-3AD203B41FA5}">
                      <a16:colId xmlns:a16="http://schemas.microsoft.com/office/drawing/2014/main" val="1429944465"/>
                    </a:ext>
                  </a:extLst>
                </a:gridCol>
                <a:gridCol w="1774778">
                  <a:extLst>
                    <a:ext uri="{9D8B030D-6E8A-4147-A177-3AD203B41FA5}">
                      <a16:colId xmlns:a16="http://schemas.microsoft.com/office/drawing/2014/main" val="4082050106"/>
                    </a:ext>
                  </a:extLst>
                </a:gridCol>
                <a:gridCol w="1774778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</a:tblGrid>
              <a:tr h="458664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738978">
                <a:tc>
                  <a:txBody>
                    <a:bodyPr/>
                    <a:lstStyle/>
                    <a:p>
                      <a:r>
                        <a:rPr lang="en-US" dirty="0" err="1"/>
                        <a:t>SimplePose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71.0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737514">
                <a:tc>
                  <a:txBody>
                    <a:bodyPr/>
                    <a:lstStyle/>
                    <a:p>
                      <a:r>
                        <a:rPr lang="en-US" dirty="0" err="1"/>
                        <a:t>MobilePose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791668">
                <a:tc>
                  <a:txBody>
                    <a:bodyPr/>
                    <a:lstStyle/>
                    <a:p>
                      <a:r>
                        <a:rPr lang="en-US" dirty="0" err="1"/>
                        <a:t>AlphaPose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OKS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8752F3-9D94-A443-83F6-793FBF50ED5C}"/>
              </a:ext>
            </a:extLst>
          </p:cNvPr>
          <p:cNvSpPr txBox="1"/>
          <p:nvPr/>
        </p:nvSpPr>
        <p:spPr>
          <a:xfrm>
            <a:off x="4192338" y="5364707"/>
            <a:ext cx="3807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SOTA pre-trained models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17414-1DB1-CB46-BD57-6F57A70CD99E}"/>
              </a:ext>
            </a:extLst>
          </p:cNvPr>
          <p:cNvSpPr txBox="1"/>
          <p:nvPr/>
        </p:nvSpPr>
        <p:spPr>
          <a:xfrm>
            <a:off x="5747913" y="1012954"/>
            <a:ext cx="56415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data preparation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COCO </a:t>
            </a:r>
            <a:r>
              <a:rPr lang="en-US" sz="2800" dirty="0" err="1">
                <a:solidFill>
                  <a:schemeClr val="bg1"/>
                </a:solidFill>
              </a:rPr>
              <a:t>Keypoint</a:t>
            </a:r>
            <a:r>
              <a:rPr lang="en-US" sz="2800" dirty="0">
                <a:solidFill>
                  <a:schemeClr val="bg1"/>
                </a:solidFill>
              </a:rPr>
              <a:t>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Transformation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Loss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Pre-defined network architectures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Building-blocks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Reproducible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Training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279F-985F-F349-BB11-C0CF5464A676}"/>
              </a:ext>
            </a:extLst>
          </p:cNvPr>
          <p:cNvSpPr txBox="1"/>
          <p:nvPr/>
        </p:nvSpPr>
        <p:spPr>
          <a:xfrm>
            <a:off x="1315131" y="3167390"/>
            <a:ext cx="320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Available in </a:t>
            </a:r>
            <a:r>
              <a:rPr lang="en-US" sz="2800" dirty="0" err="1">
                <a:solidFill>
                  <a:schemeClr val="bg1"/>
                </a:solidFill>
              </a:rPr>
              <a:t>GluonCV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25326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Pose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 joint keypoints for humans in the image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7FE845-23F7-D747-804B-28BC4BE4AB38}"/>
              </a:ext>
            </a:extLst>
          </p:cNvPr>
          <p:cNvGrpSpPr/>
          <p:nvPr/>
        </p:nvGrpSpPr>
        <p:grpSpPr>
          <a:xfrm>
            <a:off x="1862101" y="2684603"/>
            <a:ext cx="7717064" cy="3089941"/>
            <a:chOff x="1928603" y="2468472"/>
            <a:chExt cx="7717064" cy="30899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BF47E8-D83A-0D48-A4F7-357AD66F6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603" y="2468472"/>
              <a:ext cx="3651199" cy="30879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9809E9-AC3A-5A46-AECB-1219CCEA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468" y="2468473"/>
              <a:ext cx="3651199" cy="3089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Pose Estimation?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Pose helps to understand actions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A36E22-D497-144E-AEB0-5272F4C8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01" y="2684603"/>
            <a:ext cx="3651199" cy="3087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FC5F37-D70F-E149-978D-D95953E3A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66" y="2684604"/>
            <a:ext cx="3651199" cy="30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E4B157-FAE8-F749-8E5D-F161F3971A25}"/>
              </a:ext>
            </a:extLst>
          </p:cNvPr>
          <p:cNvSpPr txBox="1">
            <a:spLocks/>
          </p:cNvSpPr>
          <p:nvPr/>
        </p:nvSpPr>
        <p:spPr>
          <a:xfrm>
            <a:off x="838200" y="1836777"/>
            <a:ext cx="10866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Single-Person Pose Estimation    </a:t>
            </a:r>
            <a:r>
              <a:rPr lang="en-US" dirty="0" err="1">
                <a:solidFill>
                  <a:schemeClr val="bg1"/>
                </a:solidFill>
              </a:rPr>
              <a:t>v.s</a:t>
            </a:r>
            <a:r>
              <a:rPr lang="en-US" dirty="0">
                <a:solidFill>
                  <a:schemeClr val="bg1"/>
                </a:solidFill>
              </a:rPr>
              <a:t>.    Multi-Person Pose Estimation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Pose Estimation Scenarios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D3285-2178-E24F-9546-6A6D8FA37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88" y="2394664"/>
            <a:ext cx="3685059" cy="3116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93A33-E8D8-7546-803B-778926FC4602}"/>
              </a:ext>
            </a:extLst>
          </p:cNvPr>
          <p:cNvSpPr txBox="1"/>
          <p:nvPr/>
        </p:nvSpPr>
        <p:spPr>
          <a:xfrm>
            <a:off x="2161345" y="5818783"/>
            <a:ext cx="20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Heatmap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7BE05-844D-E649-81C8-75780BD7355F}"/>
              </a:ext>
            </a:extLst>
          </p:cNvPr>
          <p:cNvSpPr txBox="1"/>
          <p:nvPr/>
        </p:nvSpPr>
        <p:spPr>
          <a:xfrm>
            <a:off x="7474565" y="5818783"/>
            <a:ext cx="253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Bottom-up </a:t>
            </a:r>
            <a:r>
              <a:rPr lang="en-US" dirty="0" err="1">
                <a:solidFill>
                  <a:schemeClr val="bg1"/>
                </a:solidFill>
              </a:rPr>
              <a:t>v.s</a:t>
            </a:r>
            <a:r>
              <a:rPr lang="en-US" dirty="0">
                <a:solidFill>
                  <a:schemeClr val="bg1"/>
                </a:solidFill>
              </a:rPr>
              <a:t>. Top-down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F18035-04E4-7B41-A7D0-A57AA1461D20}"/>
              </a:ext>
            </a:extLst>
          </p:cNvPr>
          <p:cNvGrpSpPr/>
          <p:nvPr/>
        </p:nvGrpSpPr>
        <p:grpSpPr>
          <a:xfrm>
            <a:off x="1818863" y="2394664"/>
            <a:ext cx="2744824" cy="3116584"/>
            <a:chOff x="1818863" y="2394664"/>
            <a:chExt cx="2744824" cy="31165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6150B0-5239-A24F-9AD0-EE2B19A02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3" y="2394664"/>
              <a:ext cx="2744824" cy="311658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737956-2CE8-AF41-9F01-F7745C3F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0232" y="2394664"/>
              <a:ext cx="432262" cy="384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18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Multi-Person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Top-down,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more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accurate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Detect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human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candidates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off-the-shelf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detector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Perform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Single-Person Pose Estimation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each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candidate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Quality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depends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detector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Inference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time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proportional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number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human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Bottom-up,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faster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Detect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joints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person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Assemble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joints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from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same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person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May produce disconnected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parts of pose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May propagate mistakes across different persons.</a:t>
            </a:r>
          </a:p>
        </p:txBody>
      </p:sp>
    </p:spTree>
    <p:extLst>
      <p:ext uri="{BB962C8B-B14F-4D97-AF65-F5344CB8AC3E}">
        <p14:creationId xmlns:p14="http://schemas.microsoft.com/office/powerpoint/2010/main" val="392689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 Pose Estimation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CC4C2B-C88C-194B-B657-01EF2282ACF5}"/>
              </a:ext>
            </a:extLst>
          </p:cNvPr>
          <p:cNvSpPr txBox="1">
            <a:spLocks/>
          </p:cNvSpPr>
          <p:nvPr/>
        </p:nvSpPr>
        <p:spPr>
          <a:xfrm>
            <a:off x="838200" y="183677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Predict heatmap instead of coordinates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724F1-7E5A-9941-BFB9-EE894AF1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05" y="2394065"/>
            <a:ext cx="2551989" cy="33305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51F795-EA33-5243-ADFB-4065C9C944CB}"/>
              </a:ext>
            </a:extLst>
          </p:cNvPr>
          <p:cNvGrpSpPr/>
          <p:nvPr/>
        </p:nvGrpSpPr>
        <p:grpSpPr>
          <a:xfrm>
            <a:off x="1128906" y="2486152"/>
            <a:ext cx="2744824" cy="3116584"/>
            <a:chOff x="1818863" y="2394664"/>
            <a:chExt cx="2744824" cy="31165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7A8FD5-A005-7942-81D4-45DAC645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3" y="2394664"/>
              <a:ext cx="2744824" cy="31165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5CC146-7BDE-CA48-9BBB-1C2435DF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0232" y="2394664"/>
              <a:ext cx="432262" cy="38498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95A514-3E33-EE4E-91D7-952C1DDA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357" y="2394065"/>
            <a:ext cx="2955694" cy="33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3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 Pose Estimation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CC4C2B-C88C-194B-B657-01EF2282ACF5}"/>
              </a:ext>
            </a:extLst>
          </p:cNvPr>
          <p:cNvSpPr txBox="1">
            <a:spLocks/>
          </p:cNvSpPr>
          <p:nvPr/>
        </p:nvSpPr>
        <p:spPr>
          <a:xfrm>
            <a:off x="838200" y="183677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Each output channel predicts heatmap for a joint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724F1-7E5A-9941-BFB9-EE894AF1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960" y="2421297"/>
            <a:ext cx="2551989" cy="3330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09ED42-A673-9A49-A67B-3506F7EC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75" y="2347165"/>
            <a:ext cx="1332798" cy="1739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BE1A50-41B4-9549-BDF3-7D588AEA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78" y="2857552"/>
            <a:ext cx="1332798" cy="17394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295807-3753-AC47-AF4E-D435357F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081" y="3671012"/>
            <a:ext cx="1332798" cy="17394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1AC16F-0997-9D49-839F-023E43DCD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010" y="4255965"/>
            <a:ext cx="1332798" cy="173941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F564A3A-2694-A34B-B98D-9EFCEDB33790}"/>
              </a:ext>
            </a:extLst>
          </p:cNvPr>
          <p:cNvSpPr/>
          <p:nvPr/>
        </p:nvSpPr>
        <p:spPr>
          <a:xfrm>
            <a:off x="5499115" y="3216872"/>
            <a:ext cx="1491916" cy="13238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3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 Pose Estimation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8072A-CD3E-2646-9146-24E0A91C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136" y="1690688"/>
            <a:ext cx="5959727" cy="42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SPPE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791629" y="5569650"/>
            <a:ext cx="8608741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Simple Baselines for Human Pose Estimation and Tracking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249B0-D4D7-C942-9BA5-E83CECF5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828800"/>
            <a:ext cx="8204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23425</TotalTime>
  <Words>292</Words>
  <Application>Microsoft Macintosh PowerPoint</Application>
  <PresentationFormat>Widescreen</PresentationFormat>
  <Paragraphs>84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GluonCV: Pose Estimation</vt:lpstr>
      <vt:lpstr>What’s Pose Estimation</vt:lpstr>
      <vt:lpstr>Why Pose Estimation?</vt:lpstr>
      <vt:lpstr>Pose Estimation Scenarios</vt:lpstr>
      <vt:lpstr>Single-Person to Multi-Person</vt:lpstr>
      <vt:lpstr>Single-Person Pose Estimation</vt:lpstr>
      <vt:lpstr>Single-Person Pose Estimation</vt:lpstr>
      <vt:lpstr>Single-Person Pose Estimation</vt:lpstr>
      <vt:lpstr>Implement SOTA SPPE Models</vt:lpstr>
      <vt:lpstr>Implement SOTA SPPE Models</vt:lpstr>
      <vt:lpstr>Implement SOTA SPPE Models</vt:lpstr>
      <vt:lpstr>Single-Person to Multi-Person</vt:lpstr>
      <vt:lpstr>Single-Person to Multi-Person</vt:lpstr>
      <vt:lpstr>Metric: OKS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253</cp:revision>
  <dcterms:created xsi:type="dcterms:W3CDTF">2018-05-23T17:43:54Z</dcterms:created>
  <dcterms:modified xsi:type="dcterms:W3CDTF">2019-10-21T06:27:05Z</dcterms:modified>
</cp:coreProperties>
</file>